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515" r:id="rId3"/>
    <p:sldId id="529" r:id="rId4"/>
    <p:sldId id="532" r:id="rId5"/>
    <p:sldId id="521" r:id="rId6"/>
    <p:sldId id="531" r:id="rId7"/>
    <p:sldId id="530" r:id="rId8"/>
    <p:sldId id="543" r:id="rId9"/>
    <p:sldId id="544" r:id="rId10"/>
    <p:sldId id="523" r:id="rId11"/>
    <p:sldId id="533" r:id="rId12"/>
    <p:sldId id="542" r:id="rId13"/>
    <p:sldId id="535" r:id="rId14"/>
    <p:sldId id="538" r:id="rId15"/>
    <p:sldId id="539" r:id="rId16"/>
    <p:sldId id="540" r:id="rId17"/>
    <p:sldId id="541" r:id="rId18"/>
    <p:sldId id="537" r:id="rId19"/>
    <p:sldId id="536" r:id="rId20"/>
  </p:sldIdLst>
  <p:sldSz cx="12801600" cy="9601200" type="A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9999"/>
    <a:srgbClr val="CC99FF"/>
    <a:srgbClr val="FF7C80"/>
    <a:srgbClr val="8EB4E3"/>
    <a:srgbClr val="C0504D"/>
    <a:srgbClr val="D99694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1" autoAdjust="0"/>
    <p:restoredTop sz="97934" autoAdjust="0"/>
  </p:normalViewPr>
  <p:slideViewPr>
    <p:cSldViewPr>
      <p:cViewPr>
        <p:scale>
          <a:sx n="70" d="100"/>
          <a:sy n="70" d="100"/>
        </p:scale>
        <p:origin x="-972" y="648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8DB8A87-2FDF-497E-8C9B-0F950D578F65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EE12A6-D076-4F8B-952C-DCE7185CB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7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5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2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0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5B6F1A-CCE0-41EA-8285-1C676FF7C292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EF1632-61F7-43F2-8994-EBB79BC2DAE8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A8E147-4AC2-4E5A-A749-FC5A1C3F4DF6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DC9FD2-EA15-49BB-8EB9-251F00FEB244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D3D5886-8B26-4E34-B88F-6D1439975B39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AC9E3D-A8FC-4B21-8CDD-047776F58BF3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BF062EE-85D0-48CA-A769-08332A9271B9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961E9F-131E-4E05-8233-48C9F3CED411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FA8563-4DDF-452F-A165-CA7F1BD22B63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910DF6-8418-4F3B-B532-784AD892B7EE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B499C8-5A3A-4C1E-A250-C9BD2628A7F2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2B8921-AFA5-46F7-AFF4-9DD8BE3EC1C5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601E73-4EE9-4352-BD28-C1C6328FA72E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EDB67E-E95A-4C33-89E2-16383D7E9DED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8464FE-E97D-45E5-8C6D-B138CCBB7B7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36D5C8-12B8-4354-8398-AE439C700313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972E62-04FB-490B-9D95-C7FC17C507D8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C29E9F-6EB8-4D9F-8760-7B0523D11362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9C96-AC5C-49F5-BACC-6A9799D6C61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B7A9-6A4D-40E7-B574-F6D949777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18CF-6427-4294-9DDC-6C5EA0CA17B3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DD3F-9AE8-47B2-88BB-A1FCC53A1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DED2-ACFB-4379-A6C6-1CC592AC380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EB5C-8A3E-4B7E-BD1F-F5C45AEF7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081A-4578-4D40-AF69-DCFC8314537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BE8C-CC4D-4E26-80CC-8B0E11821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7" y="4069403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1A95-88A7-433C-B279-0DA346EA6BEE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0398-EADA-483D-B4AD-C33B899EA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19E3-D2D6-4F24-AE5C-D9895B36510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DB6F-4EAE-409E-9CD9-CB0570227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2149161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3044826"/>
            <a:ext cx="5656263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61"/>
            <a:ext cx="5658484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6"/>
            <a:ext cx="5658484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08EF-C179-4735-82BE-9115DFBD238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0109-0A30-4330-B1D2-CDEB4E4B3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C824-06CE-4CB3-A627-EF0FA2F3CD3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74C0-E738-4B7C-A9D9-77159AC6A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9209088" y="9096375"/>
            <a:ext cx="3600450" cy="504825"/>
            <a:chOff x="6264024" y="6498023"/>
            <a:chExt cx="2571671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24" y="6498023"/>
              <a:ext cx="2571671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73313">
                <a:defRPr/>
              </a:pP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Министерство регионального развития</a:t>
              </a:r>
              <a:b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 Box 27"/>
          <p:cNvSpPr txBox="1">
            <a:spLocks noChangeArrowheads="1"/>
          </p:cNvSpPr>
          <p:nvPr userDrawn="1"/>
        </p:nvSpPr>
        <p:spPr bwMode="auto">
          <a:xfrm>
            <a:off x="0" y="0"/>
            <a:ext cx="12801600" cy="704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27993" tIns="63997" rIns="127993" bIns="63997" anchor="ctr"/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" name="Группа 10"/>
          <p:cNvGrpSpPr>
            <a:grpSpLocks/>
          </p:cNvGrpSpPr>
          <p:nvPr userDrawn="1"/>
        </p:nvGrpSpPr>
        <p:grpSpPr bwMode="auto">
          <a:xfrm>
            <a:off x="-34925" y="868363"/>
            <a:ext cx="12849225" cy="47625"/>
            <a:chOff x="-25702" y="571480"/>
            <a:chExt cx="9180000" cy="33612"/>
          </a:xfrm>
        </p:grpSpPr>
        <p:cxnSp>
          <p:nvCxnSpPr>
            <p:cNvPr id="7" name="Прямая соединительная линия 7"/>
            <p:cNvCxnSpPr/>
            <p:nvPr userDrawn="1"/>
          </p:nvCxnSpPr>
          <p:spPr>
            <a:xfrm>
              <a:off x="-750" y="571480"/>
              <a:ext cx="9145975" cy="112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8"/>
            <p:cNvCxnSpPr/>
            <p:nvPr userDrawn="1"/>
          </p:nvCxnSpPr>
          <p:spPr>
            <a:xfrm>
              <a:off x="-25702" y="603971"/>
              <a:ext cx="9180000" cy="1121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74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3" y="2009143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5282-C378-4847-AB82-35E802D9E58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3E43-8A03-4D64-AEB8-EB1299B3F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41C4-F08C-4DF4-93AB-96C2AC8BA24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AD60-FE6E-41A3-8848-2E551AE7D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A46F6E-7A67-40C7-B172-D58940A3BF0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0BFA66-A389-4856-B039-D1FE4EBC1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5pPr>
      <a:lvl6pPr marL="639965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6pPr>
      <a:lvl7pPr marL="1279930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7pPr>
      <a:lvl8pPr marL="1919894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8pPr>
      <a:lvl9pPr marL="2559858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984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61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37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racia7@yandex.ru" TargetMode="External"/><Relationship Id="rId7" Type="http://schemas.openxmlformats.org/officeDocument/2006/relationships/hyperlink" Target="http://www.ruve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region.ru/" TargetMode="External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://www.fms.gov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ukr@minregion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fms.gov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2944813" y="479425"/>
            <a:ext cx="82296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r"/>
            <a:r>
              <a:rPr lang="ru-RU" sz="2100" b="1">
                <a:latin typeface="Calibri" pitchFamily="34" charset="0"/>
              </a:rPr>
              <a:t>	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71713" y="1452563"/>
            <a:ext cx="8801100" cy="158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9" name="Group 12"/>
          <p:cNvGrpSpPr>
            <a:grpSpLocks/>
          </p:cNvGrpSpPr>
          <p:nvPr/>
        </p:nvGrpSpPr>
        <p:grpSpPr bwMode="auto">
          <a:xfrm>
            <a:off x="2079625" y="192088"/>
            <a:ext cx="8477250" cy="1214437"/>
            <a:chOff x="1165" y="193"/>
            <a:chExt cx="3197" cy="520"/>
          </a:xfrm>
        </p:grpSpPr>
        <p:sp>
          <p:nvSpPr>
            <p:cNvPr id="14344" name="Прямоугольник 15"/>
            <p:cNvSpPr>
              <a:spLocks noChangeArrowheads="1"/>
            </p:cNvSpPr>
            <p:nvPr/>
          </p:nvSpPr>
          <p:spPr bwMode="auto">
            <a:xfrm>
              <a:off x="1527" y="304"/>
              <a:ext cx="283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17375E"/>
                  </a:solidFill>
                </a:rPr>
                <a:t>Министерство регионального развития </a:t>
              </a:r>
              <a:br>
                <a:rPr lang="ru-RU" sz="2800">
                  <a:solidFill>
                    <a:srgbClr val="17375E"/>
                  </a:solidFill>
                </a:rPr>
              </a:br>
              <a:r>
                <a:rPr lang="ru-RU" sz="2800">
                  <a:solidFill>
                    <a:srgbClr val="17375E"/>
                  </a:solidFill>
                </a:rPr>
                <a:t>Российской Федерации</a:t>
              </a:r>
            </a:p>
          </p:txBody>
        </p:sp>
        <p:pic>
          <p:nvPicPr>
            <p:cNvPr id="14345" name="Рисунок 9" descr="russia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5" y="193"/>
              <a:ext cx="45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447675" y="2532063"/>
            <a:ext cx="12096750" cy="2430462"/>
            <a:chOff x="1020" y="1372"/>
            <a:chExt cx="4265" cy="1059"/>
          </a:xfrm>
        </p:grpSpPr>
        <p:sp>
          <p:nvSpPr>
            <p:cNvPr id="14342" name="Text Box 10"/>
            <p:cNvSpPr txBox="1">
              <a:spLocks noChangeArrowheads="1"/>
            </p:cNvSpPr>
            <p:nvPr/>
          </p:nvSpPr>
          <p:spPr bwMode="auto">
            <a:xfrm>
              <a:off x="1020" y="1372"/>
              <a:ext cx="4264" cy="16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ru-RU" sz="1800">
                <a:latin typeface="Calibri" pitchFamily="34" charset="0"/>
              </a:endParaRPr>
            </a:p>
          </p:txBody>
        </p:sp>
        <p:sp>
          <p:nvSpPr>
            <p:cNvPr id="14343" name="Text Box 13"/>
            <p:cNvSpPr txBox="1">
              <a:spLocks noChangeArrowheads="1"/>
            </p:cNvSpPr>
            <p:nvPr/>
          </p:nvSpPr>
          <p:spPr bwMode="auto">
            <a:xfrm>
              <a:off x="1020" y="1533"/>
              <a:ext cx="4265" cy="898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>
                  <a:solidFill>
                    <a:srgbClr val="FFFFFF"/>
                  </a:solidFill>
                </a:rPr>
                <a:t>Памятки</a:t>
              </a:r>
              <a:br>
                <a:rPr lang="ru-RU" sz="4000" b="1">
                  <a:solidFill>
                    <a:srgbClr val="FFFFFF"/>
                  </a:solidFill>
                </a:rPr>
              </a:br>
              <a:r>
                <a:rPr lang="ru-RU" sz="4000" b="1">
                  <a:solidFill>
                    <a:srgbClr val="FFFFFF"/>
                  </a:solidFill>
                </a:rPr>
                <a:t>в помощь лицам,</a:t>
              </a:r>
              <a:br>
                <a:rPr lang="ru-RU" sz="4000" b="1">
                  <a:solidFill>
                    <a:srgbClr val="FFFFFF"/>
                  </a:solidFill>
                </a:rPr>
              </a:br>
              <a:r>
                <a:rPr lang="ru-RU" sz="4000" b="1">
                  <a:solidFill>
                    <a:srgbClr val="FFFFFF"/>
                  </a:solidFill>
                </a:rPr>
                <a:t>прибывающим с Украины</a:t>
              </a:r>
            </a:p>
          </p:txBody>
        </p:sp>
      </p:grpSp>
      <p:sp>
        <p:nvSpPr>
          <p:cNvPr id="14341" name="Прямоугольник 15"/>
          <p:cNvSpPr>
            <a:spLocks noChangeArrowheads="1"/>
          </p:cNvSpPr>
          <p:nvPr/>
        </p:nvSpPr>
        <p:spPr bwMode="auto">
          <a:xfrm>
            <a:off x="0" y="8418513"/>
            <a:ext cx="128016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ctr"/>
            <a:r>
              <a:rPr lang="ru-RU" sz="1800">
                <a:solidFill>
                  <a:srgbClr val="17375E"/>
                </a:solidFill>
              </a:rPr>
              <a:t>Москва</a:t>
            </a:r>
            <a:br>
              <a:rPr lang="ru-RU" sz="1800">
                <a:solidFill>
                  <a:srgbClr val="17375E"/>
                </a:solidFill>
              </a:rPr>
            </a:br>
            <a:r>
              <a:rPr lang="ru-RU" sz="1800">
                <a:solidFill>
                  <a:srgbClr val="17375E"/>
                </a:solidFill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1746" name="Группа 11"/>
          <p:cNvGrpSpPr>
            <a:grpSpLocks/>
          </p:cNvGrpSpPr>
          <p:nvPr/>
        </p:nvGrpSpPr>
        <p:grpSpPr bwMode="auto">
          <a:xfrm>
            <a:off x="496888" y="1128713"/>
            <a:ext cx="4464050" cy="7559675"/>
            <a:chOff x="107504" y="723316"/>
            <a:chExt cx="3067875" cy="10458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605"/>
              <a:ext cx="3067875" cy="100456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от 19 февраля 1993 г. № 4528-1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sz="2000" b="1" dirty="0">
                  <a:solidFill>
                    <a:srgbClr val="002060"/>
                  </a:solidFill>
                </a:rPr>
              </a:br>
              <a:r>
                <a:rPr lang="ru-RU" sz="2000" b="1" dirty="0">
                  <a:solidFill>
                    <a:srgbClr val="002060"/>
                  </a:solidFill>
                </a:rPr>
                <a:t>о признании беженцем на территории РФ и заявлений </a:t>
              </a:r>
              <a:br>
                <a:rPr lang="ru-RU" sz="2000" b="1" dirty="0">
                  <a:solidFill>
                    <a:srgbClr val="002060"/>
                  </a:solidFill>
                </a:rPr>
              </a:br>
              <a:r>
                <a:rPr lang="ru-RU" sz="2000" b="1" dirty="0">
                  <a:solidFill>
                    <a:srgbClr val="002060"/>
                  </a:solidFill>
                </a:rPr>
                <a:t>о предоставлении временного убежища на территории РФ»</a:t>
              </a:r>
            </a:p>
            <a:p>
              <a:pPr algn="ctr"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23316"/>
              <a:ext cx="3067875" cy="14934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747" name="Группа 24"/>
          <p:cNvGrpSpPr>
            <a:grpSpLocks/>
          </p:cNvGrpSpPr>
          <p:nvPr/>
        </p:nvGrpSpPr>
        <p:grpSpPr bwMode="auto">
          <a:xfrm>
            <a:off x="5248275" y="1128713"/>
            <a:ext cx="7345363" cy="7559675"/>
            <a:chOff x="92546" y="684206"/>
            <a:chExt cx="2930958" cy="313941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2546" y="764636"/>
              <a:ext cx="2930958" cy="305898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000"/>
                </a:lnSpc>
                <a:defRPr/>
              </a:pPr>
              <a:r>
                <a:rPr lang="ru-RU" sz="11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546" y="684206"/>
              <a:ext cx="2930958" cy="44829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748" name="TextBox 27"/>
          <p:cNvSpPr txBox="1">
            <a:spLocks noChangeArrowheads="1"/>
          </p:cNvSpPr>
          <p:nvPr/>
        </p:nvSpPr>
        <p:spPr bwMode="auto">
          <a:xfrm>
            <a:off x="5680075" y="3144838"/>
            <a:ext cx="66246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Беженец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- это лицо, не являющееся гражданином Российской Федерации и которое в силу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защитой; или, не имея определенного гражданства </a:t>
            </a:r>
            <a:br>
              <a:rPr lang="ru-RU" sz="20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и находясь вне страны своего прежнего обычного местожительства в результате подобных событий, </a:t>
            </a:r>
            <a:br>
              <a:rPr lang="ru-RU" sz="20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не может или не желает вернуться</a:t>
            </a:r>
            <a:r>
              <a:rPr lang="en-US" sz="200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900">
              <a:solidFill>
                <a:schemeClr val="accent1"/>
              </a:solidFill>
            </a:endParaRPr>
          </a:p>
        </p:txBody>
      </p:sp>
      <p:sp>
        <p:nvSpPr>
          <p:cNvPr id="31749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3794" name="Группа 21"/>
          <p:cNvGrpSpPr>
            <a:grpSpLocks/>
          </p:cNvGrpSpPr>
          <p:nvPr/>
        </p:nvGrpSpPr>
        <p:grpSpPr bwMode="auto">
          <a:xfrm>
            <a:off x="5824538" y="1271588"/>
            <a:ext cx="6769100" cy="7416800"/>
            <a:chOff x="-98859" y="764704"/>
            <a:chExt cx="3122363" cy="13800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98859" y="764704"/>
              <a:ext cx="3122363" cy="138008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  <a:defRPr/>
              </a:pPr>
              <a:endParaRPr lang="en-US" sz="1200" spc="-49" dirty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  <a:defRPr/>
              </a:pPr>
              <a:endParaRPr lang="en-US" sz="1200" spc="-49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spc="-49" dirty="0">
                  <a:solidFill>
                    <a:srgbClr val="002060"/>
                  </a:solidFill>
                </a:rPr>
                <a:t> Паспорт и/или иные документы, удостоверяющие личность. Заявитель вправе при подаче ходатайства представлять любые документы и материалы в обоснование своего ходатайства</a:t>
              </a:r>
              <a:r>
                <a:rPr lang="en-US" sz="2000" spc="-49" dirty="0">
                  <a:solidFill>
                    <a:srgbClr val="002060"/>
                  </a:solidFill>
                </a:rPr>
                <a:t>;</a:t>
              </a:r>
              <a:endParaRPr lang="ru-RU" sz="2000" spc="-49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spc="-49" dirty="0">
                  <a:solidFill>
                    <a:srgbClr val="002060"/>
                  </a:solidFill>
                </a:rPr>
                <a:t> 4 фотографии размером 35*45 мм в черно-белом или цветном исполнении с четким изображением лица в анфас без головного убора, в том числе 2 фотографии на несовершеннолетних детей, которые указаны в заявлении</a:t>
              </a:r>
              <a:r>
                <a:rPr lang="en-US" sz="2000" spc="-49" dirty="0">
                  <a:solidFill>
                    <a:srgbClr val="002060"/>
                  </a:solidFill>
                </a:rPr>
                <a:t>;</a:t>
              </a:r>
              <a:endParaRPr lang="ru-RU" sz="2000" spc="-49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spc="-49" dirty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sz="2000" spc="-49" dirty="0">
                  <a:solidFill>
                    <a:srgbClr val="002060"/>
                  </a:solidFill>
                </a:rPr>
                <a:t>;</a:t>
              </a:r>
              <a:endParaRPr lang="ru-RU" sz="2000" spc="-49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spc="-49" dirty="0">
                  <a:solidFill>
                    <a:srgbClr val="002060"/>
                  </a:solidFill>
                </a:rPr>
                <a:t> После заполнения ходатайства проводится опрос заявителя;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spc="-49" dirty="0">
                  <a:solidFill>
                    <a:srgbClr val="002060"/>
                  </a:solidFill>
                </a:rPr>
                <a:t> Предварительное рассмотрение ходатайства осуществляется в срок до 5 дней, рассмотрение по существу — до трех месяцев.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-98859" y="764704"/>
              <a:ext cx="3122363" cy="18757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3795" name="Группа 12"/>
          <p:cNvGrpSpPr>
            <a:grpSpLocks/>
          </p:cNvGrpSpPr>
          <p:nvPr/>
        </p:nvGrpSpPr>
        <p:grpSpPr bwMode="auto">
          <a:xfrm>
            <a:off x="496888" y="1271588"/>
            <a:ext cx="4967287" cy="7416800"/>
            <a:chOff x="-130205" y="623283"/>
            <a:chExt cx="2694044" cy="18855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30205" y="764540"/>
              <a:ext cx="2694044" cy="174432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2000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в территориальный орган </a:t>
              </a:r>
            </a:p>
            <a:p>
              <a:pPr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Федеральной миграционной службы (ФМС России)</a:t>
              </a:r>
            </a:p>
            <a:p>
              <a:pPr>
                <a:defRPr/>
              </a:pPr>
              <a:endParaRPr lang="ru-RU" sz="20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 на сайт ФМС России:</a:t>
              </a:r>
              <a:endParaRPr lang="en-US" sz="20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002060"/>
                  </a:solidFill>
                </a:rPr>
                <a:t>   </a:t>
              </a:r>
              <a:r>
                <a:rPr lang="en-US" sz="2000" dirty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sz="20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 в Единый портал государственных </a:t>
              </a:r>
              <a:br>
                <a:rPr lang="ru-RU" sz="2000" dirty="0">
                  <a:solidFill>
                    <a:srgbClr val="002060"/>
                  </a:solidFill>
                </a:rPr>
              </a:br>
              <a:r>
                <a:rPr lang="ru-RU" sz="2000" dirty="0">
                  <a:solidFill>
                    <a:srgbClr val="002060"/>
                  </a:solidFill>
                </a:rPr>
                <a:t>и муниципальных услуг:</a:t>
              </a:r>
              <a:endParaRPr lang="en-US" sz="20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002060"/>
                  </a:solidFill>
                </a:rPr>
                <a:t>   </a:t>
              </a:r>
              <a:r>
                <a:rPr lang="en-US" sz="2000" dirty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sz="20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pPr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ФМС России:</a:t>
              </a:r>
              <a:r>
                <a:rPr lang="ru-RU" sz="2000" b="1" dirty="0">
                  <a:solidFill>
                    <a:srgbClr val="002060"/>
                  </a:solidFill>
                </a:rPr>
                <a:t> 8 (495) 636-98-98</a:t>
              </a:r>
            </a:p>
            <a:p>
              <a:pPr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-130205" y="623283"/>
              <a:ext cx="2694044" cy="2542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3796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5842" name="Группа 27"/>
          <p:cNvGrpSpPr>
            <a:grpSpLocks/>
          </p:cNvGrpSpPr>
          <p:nvPr/>
        </p:nvGrpSpPr>
        <p:grpSpPr bwMode="auto">
          <a:xfrm>
            <a:off x="496888" y="984250"/>
            <a:ext cx="12096750" cy="8064500"/>
            <a:chOff x="155151" y="829477"/>
            <a:chExt cx="2916000" cy="304830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5151" y="836078"/>
              <a:ext cx="2916000" cy="30417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buFont typeface="Arial" pitchFamily="34" charset="0"/>
                <a:buChar char="•"/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55151" y="829477"/>
              <a:ext cx="2916000" cy="16321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5843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 sz="1800"/>
          </a:p>
        </p:txBody>
      </p:sp>
      <p:sp>
        <p:nvSpPr>
          <p:cNvPr id="25" name="Прямоугольник 24"/>
          <p:cNvSpPr/>
          <p:nvPr/>
        </p:nvSpPr>
        <p:spPr>
          <a:xfrm>
            <a:off x="568325" y="1416050"/>
            <a:ext cx="12025313" cy="77057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услуг переводчика и получение информации о своих правах и обязанностях, а также иной информации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 соответствии с настоящей статьей; 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оформлении документов для въезда на территорию Российской Федерации;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обеспечении проезда и провоза багажа к месту пребывания;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 получение питания и пользование коммунальными услугами в центре временного размещения;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охрану представителями территориального органа федерального органа исполнительной власти по внутренним делам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 центре временного размещения в целях обеспечения безопасности данных лиц;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пользование жилым помещением из фонда жилья для временного поселения. Лицо, признанное беженцем, и члены его семьи утрачивают право на пользование жилым помещением из фонда жилья для временного поселения в случае приобретения, получения, найма другого жилья;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медицинскую и лекарственную помощь;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направлении на профессиональное обучение или в трудоустройстве;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работу по найму или предпринимательскую деятельность;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социальную защиту, в том числе социальное обеспечение;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устройстве детей лица, признанного беженцем, в государственные или муниципальные дошкольные образовательные организации и общеобразовательные организации, профессиональные образовательные организации и образовательные организации высшего образования;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содействие федерального органа исполнительной власти, уполномоченного на осуществление функций по контролю и надзору в сфере миграции, в получении сведений о родственниках лица, признанного беженцем, проживающих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 государстве его гражданской принадлежности;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обращение с заявлением о предоставлении права на постоянное проживание на территории Российской Федерации или на приобретение гражданства Российской Федерации в соответствии с законодательством Российской Федерации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и международными договорами Российской Федерации;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участие в общественной деятельности;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добровольное возвращение в государство своей гражданской принадлежности (своего прежнего обычного местожительства);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выезд на место жительства в иностранное государство;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пользование иными правами, предусмотренными законодательством Российской Федерации и международными договорами Российской Федерации, а также законодательством субъектов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7890" name="Группа 30"/>
          <p:cNvGrpSpPr>
            <a:grpSpLocks/>
          </p:cNvGrpSpPr>
          <p:nvPr/>
        </p:nvGrpSpPr>
        <p:grpSpPr bwMode="auto">
          <a:xfrm>
            <a:off x="496888" y="1200150"/>
            <a:ext cx="12096750" cy="6696075"/>
            <a:chOff x="-18633" y="455480"/>
            <a:chExt cx="3090431" cy="364308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8633" y="717181"/>
              <a:ext cx="3090431" cy="338138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соблюдать Конституцию Российской Федерации, настоящий Федеральный закон, другие федеральные законы и иные нормативные правовые акты Российской Федерации, а также законы и иные нормативные правовые акты субъектов Российской Федерации;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своевременно прибыть в центр временного размещения или иное место пребывания, определенное федеральным органом исполнительной власти, уполномоченным на осуществление функций по контролю и надзору в сфере миграции, либо его территориальным органом;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соблюдать установленный порядок проживания и выполнять установленные требования санитарно-гигиенических норм проживания в центре временного размещения;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сообщить в течение семи дней в территориальный орган федерального органа исполнительной власти, уполномоченного на осуществление функций по контролю и надзору в сфере миграции, сведения об изменении фамилии, имени, состава семьи, семейного положения, о приобретении гражданства Российской Федерации или гражданства другого иностранного государства либо о получении разрешения на постоянное проживание на территории Российской Федерации;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сообщать о намерении переменить место пребывания на территории Российской Федерации либо выехать на место жительства за пределы территории Российской Федерации;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проходить переучет в сроки, устанавливаемые территориальным органом федерального органа исполнительной власти, уполномоченного на осуществление функций по контролю и надзору в сфере миграции, но не реже чем один раз в полтора года.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8633" y="455480"/>
              <a:ext cx="3090431" cy="42407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7891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39938" name="Группа 11"/>
          <p:cNvGrpSpPr>
            <a:grpSpLocks/>
          </p:cNvGrpSpPr>
          <p:nvPr/>
        </p:nvGrpSpPr>
        <p:grpSpPr bwMode="auto">
          <a:xfrm>
            <a:off x="496888" y="1271588"/>
            <a:ext cx="4967287" cy="7632700"/>
            <a:chOff x="107504" y="764703"/>
            <a:chExt cx="2916000" cy="8846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64703"/>
              <a:ext cx="2916000" cy="730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39940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 sz="1800"/>
          </a:p>
        </p:txBody>
      </p:sp>
      <p:sp>
        <p:nvSpPr>
          <p:cNvPr id="34" name="TextBox 33"/>
          <p:cNvSpPr txBox="1"/>
          <p:nvPr/>
        </p:nvSpPr>
        <p:spPr>
          <a:xfrm>
            <a:off x="568325" y="3725863"/>
            <a:ext cx="4824413" cy="193833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Указ Президента Российской Федерации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22 июня 2006 г. № 637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 мерах по оказанию содействия добровольному переселению в Российскую Федерацию соотечественников, проживающих за рубежом»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9942" name="Группа 24"/>
          <p:cNvGrpSpPr>
            <a:grpSpLocks/>
          </p:cNvGrpSpPr>
          <p:nvPr/>
        </p:nvGrpSpPr>
        <p:grpSpPr bwMode="auto">
          <a:xfrm>
            <a:off x="5680075" y="1271588"/>
            <a:ext cx="6913563" cy="7632700"/>
            <a:chOff x="163047" y="793027"/>
            <a:chExt cx="2860457" cy="3016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3047" y="806828"/>
              <a:ext cx="2859800" cy="300236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000"/>
                </a:lnSpc>
                <a:defRPr/>
              </a:pPr>
              <a:r>
                <a:rPr lang="ru-RU" sz="11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3047" y="793027"/>
              <a:ext cx="2860457" cy="2559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80075" y="1920875"/>
            <a:ext cx="6769100" cy="731996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Соотечественники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-  это лица, родившиеся в одном государстве, проживающие либо проживавшие в нем и обладающие признаками общности языка, истории, культурного наследия, традиций и обычаев, а также потомки указанных лиц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по прямой нисходящей линии (Федеральный закон от 24 мая 1999 г. N 99-ФЗ).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Участник Государственной программы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- соотечественник, достигший возраста 18 лет, обладающий дееспособностью и соответствующий требованиям, установленным Государственной программой. Подтверждением участия соотечественника в Государственной программе является свидетельство участника Государственной программы установленного Правительством Российской Федерации образца.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Член семьи участника Государственной программы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- лицо, переселяющееся совместно с участником Государственной программы на постоянное место жительства в Российскую Федерацию. К членам семьи участника Государственной программы относятся: супруга (супруг); дети, в том числе усыновленные или находящиеся под опекой (попечительством); дети супруги (супруга) участника Государственной программы; родители участника Государственной программы и его супруги (супруга), родные сестры и братья участника Государственной программы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его супруги (супруга); дети родных сестер и братьев участника Государственной программы и его супруги (супруга), в том числе усыновленные или находящиеся под опекой (попечительством), бабушки, дедушки, внуки. Совершеннолетний член семьи участника Государственной программы, за исключением его супруги (супруга), имеет право самостоятельно участвовать в Государственной программе.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Региональная программа переселения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утверждаемая высшим исполнительным органом государственной власти субъекта Российской Федерации по согласованию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Правительством Российской Федерации государственная программа субъекта Российской Федерации либо подпрограмма государственной программы субъекта Российской Федерации, направленная на оказание содействия приему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обустройству участников Государственной программы и членов их семей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осуществляемая при государственной поддержке, предоставляемой в рамках Государственной программы.</a:t>
            </a:r>
          </a:p>
          <a:p>
            <a:pPr>
              <a:lnSpc>
                <a:spcPct val="90000"/>
              </a:lnSpc>
              <a:defRPr/>
            </a:pPr>
            <a:endParaRPr lang="ru-RU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41986" name="Группа 12"/>
          <p:cNvGrpSpPr>
            <a:grpSpLocks/>
          </p:cNvGrpSpPr>
          <p:nvPr/>
        </p:nvGrpSpPr>
        <p:grpSpPr bwMode="auto">
          <a:xfrm>
            <a:off x="496888" y="1271588"/>
            <a:ext cx="4967287" cy="6913562"/>
            <a:chOff x="176386" y="764704"/>
            <a:chExt cx="2847118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76386" y="772830"/>
              <a:ext cx="2847118" cy="876544"/>
            </a:xfrm>
            <a:prstGeom prst="roundRect">
              <a:avLst>
                <a:gd name="adj" fmla="val 632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76386" y="764704"/>
              <a:ext cx="2847118" cy="6683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41988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 sz="1800"/>
          </a:p>
        </p:txBody>
      </p:sp>
      <p:sp>
        <p:nvSpPr>
          <p:cNvPr id="37" name="TextBox 36"/>
          <p:cNvSpPr txBox="1"/>
          <p:nvPr/>
        </p:nvSpPr>
        <p:spPr>
          <a:xfrm>
            <a:off x="712788" y="2063750"/>
            <a:ext cx="4319587" cy="648493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 любой территориальный орган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Федеральной миграционной службы (ФМС России) или  во временные группы ФМС России на Украине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65009, г. Одесса, ул.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Гагаринское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плато, д. 14 Телефон: 8 (10) (38048) 785-87-69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dirty="0">
                <a:solidFill>
                  <a:srgbClr val="002060"/>
                </a:solidFill>
                <a:latin typeface="+mn-lt"/>
                <a:hlinkClick r:id="rId3"/>
              </a:rPr>
              <a:t>migracia7@yandex.ru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61000, г. Харьков, ул.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Ольминского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д. 22: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Телефон: 8 (10) (38057) 700-00-56; 715-79-97;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+ (38050) 302-31-98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consul@megacom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85709" indent="-85709"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marL="85709" indent="-85709"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на сайт ФМС России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dirty="0">
                <a:solidFill>
                  <a:srgbClr val="002060"/>
                </a:solidFill>
                <a:latin typeface="+mn-lt"/>
                <a:hlinkClick r:id="rId4"/>
              </a:rPr>
              <a:t>www.fms.gov.ru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в Единый портал государственных и муниципальных услуг: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dirty="0">
                <a:solidFill>
                  <a:srgbClr val="002060"/>
                </a:solidFill>
                <a:latin typeface="+mn-lt"/>
                <a:hlinkClick r:id="rId5"/>
              </a:rPr>
              <a:t>www.gosuslugi.ru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8 (495) 636-98-98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На официальный сайтах:</a:t>
            </a:r>
          </a:p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latin typeface="+mn-lt"/>
              </a:rPr>
              <a:t>Минрегиона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России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n-lt"/>
                <a:hlinkClick r:id="rId6"/>
              </a:rPr>
              <a:t>www.minregion</a:t>
            </a:r>
            <a:r>
              <a:rPr lang="ru-RU" dirty="0">
                <a:solidFill>
                  <a:srgbClr val="002060"/>
                </a:solidFill>
                <a:latin typeface="+mn-lt"/>
                <a:hlinkClick r:id="rId6"/>
              </a:rPr>
              <a:t>.</a:t>
            </a:r>
            <a:r>
              <a:rPr lang="en-US" dirty="0" err="1">
                <a:solidFill>
                  <a:srgbClr val="002060"/>
                </a:solidFill>
                <a:latin typeface="+mn-lt"/>
                <a:hlinkClick r:id="rId6"/>
              </a:rPr>
              <a:t>ru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latin typeface="+mn-lt"/>
              </a:rPr>
              <a:t>МИДа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России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n-lt"/>
                <a:hlinkClick r:id="rId7"/>
              </a:rPr>
              <a:t>www.ruvek</a:t>
            </a:r>
            <a:r>
              <a:rPr lang="ru-RU" dirty="0">
                <a:solidFill>
                  <a:srgbClr val="002060"/>
                </a:solidFill>
                <a:latin typeface="+mn-lt"/>
                <a:hlinkClick r:id="rId7"/>
              </a:rPr>
              <a:t>.</a:t>
            </a:r>
            <a:r>
              <a:rPr lang="en-US" dirty="0" err="1">
                <a:solidFill>
                  <a:srgbClr val="002060"/>
                </a:solidFill>
                <a:latin typeface="+mn-lt"/>
                <a:hlinkClick r:id="rId7"/>
              </a:rPr>
              <a:t>ru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  <a:defRPr/>
            </a:pPr>
            <a:endParaRPr lang="en-US" dirty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  <a:defRPr/>
            </a:pPr>
            <a:endParaRPr lang="en-US" sz="1200" dirty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  <a:defRPr/>
            </a:pPr>
            <a:endParaRPr lang="ru-RU" sz="1800" dirty="0">
              <a:solidFill>
                <a:srgbClr val="1F497D"/>
              </a:solidFill>
              <a:latin typeface="+mn-lt"/>
            </a:endParaRPr>
          </a:p>
        </p:txBody>
      </p:sp>
      <p:grpSp>
        <p:nvGrpSpPr>
          <p:cNvPr id="41990" name="Группа 21"/>
          <p:cNvGrpSpPr>
            <a:grpSpLocks/>
          </p:cNvGrpSpPr>
          <p:nvPr/>
        </p:nvGrpSpPr>
        <p:grpSpPr bwMode="auto">
          <a:xfrm>
            <a:off x="5824538" y="1271588"/>
            <a:ext cx="6769100" cy="6913562"/>
            <a:chOff x="107504" y="696034"/>
            <a:chExt cx="2916000" cy="111047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7504" y="696034"/>
              <a:ext cx="2916000" cy="111047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marL="119993" indent="-119993" algn="just">
                <a:lnSpc>
                  <a:spcPts val="899"/>
                </a:lnSpc>
                <a:buFont typeface="Arial" pitchFamily="34" charset="0"/>
                <a:buChar char="•"/>
                <a:defRPr/>
              </a:pPr>
              <a:endParaRPr lang="ru-RU" sz="900" spc="-49" dirty="0">
                <a:solidFill>
                  <a:srgbClr val="00206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7504" y="696034"/>
              <a:ext cx="2916000" cy="8389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84900" y="1992313"/>
            <a:ext cx="6264275" cy="6094412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копии документов, удостоверяющих личность заявителя </a:t>
            </a:r>
            <a:br>
              <a:rPr lang="ru-RU" sz="1800" dirty="0">
                <a:solidFill>
                  <a:srgbClr val="002060"/>
                </a:solidFill>
                <a:latin typeface="+mn-lt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</a:rPr>
              <a:t>и членов его семьи, включенных в заявление </a:t>
            </a:r>
            <a:br>
              <a:rPr lang="ru-RU" sz="1800" dirty="0">
                <a:solidFill>
                  <a:srgbClr val="002060"/>
                </a:solidFill>
                <a:latin typeface="+mn-lt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</a:rPr>
              <a:t>с предъявлением оригиналов этих документов;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копии документов о семейном положении заявителя </a:t>
            </a:r>
            <a:br>
              <a:rPr lang="ru-RU" sz="1800" dirty="0">
                <a:solidFill>
                  <a:srgbClr val="002060"/>
                </a:solidFill>
                <a:latin typeface="+mn-lt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</a:rPr>
              <a:t>и членов его семьи  с предъявлением оригиналов этих документов;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4 фотографии размером 35*45мм в черно-белом или цветном исполнении с четким изображением лица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в анфас без головного убора, в том числе 2 фотографии </a:t>
            </a:r>
            <a:br>
              <a:rPr lang="ru-RU" sz="1800" dirty="0">
                <a:solidFill>
                  <a:srgbClr val="002060"/>
                </a:solidFill>
                <a:latin typeface="+mn-lt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</a:rPr>
              <a:t>на несовершеннолетних детей, которые указаны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в заявлении.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копии документов об образовании, о профессиональной подготовке, о стаже трудовой деятельности, наличии ученого звания и степени, а также сведения, характеризующие личность заявителя и членов его семьи, включенных в заявление, его профессиональные навыки и умения (если таковые имеют место).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копии документов, составленных на иностранном языке, представляются с переводом на русский язык. Верность перевода и подлинность подписи переводчика должны быть нотариально засвидетельствованы.</a:t>
            </a:r>
          </a:p>
          <a:p>
            <a:pPr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44034" name="Группа 27"/>
          <p:cNvGrpSpPr>
            <a:grpSpLocks/>
          </p:cNvGrpSpPr>
          <p:nvPr/>
        </p:nvGrpSpPr>
        <p:grpSpPr bwMode="auto">
          <a:xfrm>
            <a:off x="136525" y="1236663"/>
            <a:ext cx="12530138" cy="7812087"/>
            <a:chOff x="107504" y="764704"/>
            <a:chExt cx="2916000" cy="29510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295100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5630" cy="1847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6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 sz="1800"/>
          </a:p>
        </p:txBody>
      </p:sp>
      <p:sp>
        <p:nvSpPr>
          <p:cNvPr id="41" name="TextBox 40"/>
          <p:cNvSpPr txBox="1"/>
          <p:nvPr/>
        </p:nvSpPr>
        <p:spPr>
          <a:xfrm>
            <a:off x="255588" y="1776413"/>
            <a:ext cx="12266612" cy="78454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1. Участник Государственной программы и члены его семьи имеют право на получение разрешения на временное проживание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вне квот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вида на жительство, а также на приобретение гражданства Российской Федерации в упрощенном порядке в соответствии с законодательством Российской Федерации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о гражданстве Российской Федерации.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2. Участник Государственной программы и члены его семьи имеют право на получение государственных гарантий и социальной поддержки в зависимости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от выбранной территории вселения: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переезд к будущему месту проживания, включая оплату проезда и провоз личных вещей;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уплату государственной пошлины за оформление документов, определяющих правовой статус переселенцев на территории Российской Федерации;</a:t>
            </a:r>
          </a:p>
          <a:p>
            <a:pPr algn="just">
              <a:buFontTx/>
              <a:buChar char="-"/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на получение за счет средств федерального бюджета «подъемных».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3. Также участник Государственной программы и члены его семьи имеют право: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а) на освобождение от уплаты таможенных платежей в соответствии с таможенным законодательством Таможенного союза;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б) на получение разрешения на временное проживание вне квот, вида на жительство, а также на приобретение гражданства Российской Федерации 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в упрощенном порядке  в соответствии с законодательством Российской Федерации о гражданстве Российской Федерации;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в) на получение дошкольного, начального общего, основного общего, среднего (полного) общего образования, а также начального, среднего, высшего 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и послевузовского профессионального образования, дополнительного профессионального образования;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г) на получение медицинской помощи в рамках программ государственных гарантий бесплатного оказания гражданам медицинской помощи в соответствии 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с законодательством Российской Федерации; </a:t>
            </a:r>
          </a:p>
          <a:p>
            <a:pPr algn="just">
              <a:defRPr/>
            </a:pPr>
            <a:r>
              <a:rPr lang="ru-RU" dirty="0" err="1">
                <a:solidFill>
                  <a:srgbClr val="002060"/>
                </a:solidFill>
                <a:latin typeface="+mj-lt"/>
              </a:rPr>
              <a:t>д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) на предоставление мест в учреждениях социального обслуживания населения и оказание услуг в соответствии с законодательством Российской Федерации о социальном обслуживании граждан;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е) на получение услуг в области содействия занятости населения в части содействия в поиске подходящей работы, организации профессиональной ориентации граждан в целях выбора сферы деятельности (профессии), трудоустройства, организации проведения оплачиваемых общественных работ, ярмарок вакансий и учебных рабочих мест, информирования о положении на рынке труда в субъекте Российской Федерации в соответствии  </a:t>
            </a:r>
            <a:br>
              <a:rPr lang="ru-RU" dirty="0">
                <a:solidFill>
                  <a:srgbClr val="002060"/>
                </a:solidFill>
                <a:latin typeface="+mj-lt"/>
              </a:rPr>
            </a:br>
            <a:r>
              <a:rPr lang="ru-RU" dirty="0">
                <a:solidFill>
                  <a:srgbClr val="002060"/>
                </a:solidFill>
                <a:latin typeface="+mj-lt"/>
              </a:rPr>
              <a:t>с законодательством   Российской Федерации.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Участникам Государственной программы оказывается содействие в жилищном обустройстве в рамках региональных программ переселения. Субъект Российской Федерации самостоятельно определяет свои возможности в решении данного вопроса. После получения гражданства Российской Федерации участник Государственной программы  вправе обратиться в местные органы власти по месту регистрации по месту жительства и встать на учет как нуждающийся в улучшении жилищных условий  и предоставлении жилья  на основании статей 14 и 52 Жилищного Кодекса Российской Федерации.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Решение соотечественника об участии в Государственной программе оформляется путем подачи им личного заявления в уполномоченный орган в стране своего постоянного проживания.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Соотечественник, являющийся иностранным гражданином,  постоянно или временно проживающий на законном основании на территории Российской Федерации либо получивший временное убежище в Российской Федерации, вправе подать  заявление об участии в Государственной программе и получить на территории Российской Федерации свидетельство участника Государственной программы.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ru-RU" sz="1300" dirty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  <a:defRPr/>
            </a:pPr>
            <a:endParaRPr lang="ru-RU" sz="1300" dirty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46082" name="Группа 30"/>
          <p:cNvGrpSpPr>
            <a:grpSpLocks/>
          </p:cNvGrpSpPr>
          <p:nvPr/>
        </p:nvGrpSpPr>
        <p:grpSpPr bwMode="auto">
          <a:xfrm>
            <a:off x="496888" y="1271588"/>
            <a:ext cx="12088812" cy="4897437"/>
            <a:chOff x="432366" y="764703"/>
            <a:chExt cx="2721704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2366" y="764703"/>
              <a:ext cx="2721704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82531" algn="just">
                <a:lnSpc>
                  <a:spcPts val="13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32366" y="764703"/>
              <a:ext cx="2721704" cy="29062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4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 sz="1800"/>
          </a:p>
        </p:txBody>
      </p:sp>
      <p:sp>
        <p:nvSpPr>
          <p:cNvPr id="44" name="TextBox 43"/>
          <p:cNvSpPr txBox="1"/>
          <p:nvPr/>
        </p:nvSpPr>
        <p:spPr>
          <a:xfrm>
            <a:off x="639763" y="2054225"/>
            <a:ext cx="11882437" cy="4248150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соблюдать Конституцию Российской Федерации, законы и иные нормативные правовые акты Российской Федерации и субъекта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прибыть в субъект Российской Федерации, определенный свидетельством участника Государственной программы;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пройти регистрацию в уполномоченном органе субъекта Российской Федерации по реализации региональной программы переселения, а также территориальном органе ФМС России;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возместить в установленном порядке понесенные государством затраты, связанные с выплатой подъемных, компенсацией за счет средств  федерального бюджета расходов  на переезд  к будущему  месту проживания, включая оплату проезда и провоз  личных вещей, а также расходов, связанных с оформлением документов, определяющих правовой статус на территории Российской Федерации, в случае аннулирования свидетельства участника Государственной программы, добровольного отказа от статуса участника Государственной программы или от статуса члена семьи участника Государственной программы, а также выезда участника Государственной программы и (или) членов его семьи на постоянное место жительства из субъекта Российской Федерации, определенного свидетельством участника Государственной программы, ранее чем через два года со дня въезда на территорию Российской Федерации.</a:t>
            </a:r>
          </a:p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2001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 sz="1800"/>
          </a:p>
        </p:txBody>
      </p:sp>
      <p:sp>
        <p:nvSpPr>
          <p:cNvPr id="48132" name="TextBox 40"/>
          <p:cNvSpPr txBox="1">
            <a:spLocks noChangeArrowheads="1"/>
          </p:cNvSpPr>
          <p:nvPr/>
        </p:nvSpPr>
        <p:spPr bwMode="auto">
          <a:xfrm>
            <a:off x="592138" y="2312988"/>
            <a:ext cx="5376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</a:rPr>
              <a:t>Регионы Российской   Федерации, принимающие      соотечественников:</a:t>
            </a:r>
          </a:p>
          <a:p>
            <a:endParaRPr lang="ru-RU" sz="1600"/>
          </a:p>
        </p:txBody>
      </p:sp>
      <p:sp>
        <p:nvSpPr>
          <p:cNvPr id="18" name="TextBox 17"/>
          <p:cNvSpPr txBox="1"/>
          <p:nvPr/>
        </p:nvSpPr>
        <p:spPr>
          <a:xfrm>
            <a:off x="568325" y="1163638"/>
            <a:ext cx="11880850" cy="147637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</a:rPr>
              <a:t>Территория вселения </a:t>
            </a:r>
            <a:r>
              <a:rPr lang="ru-RU" sz="1800" dirty="0">
                <a:solidFill>
                  <a:srgbClr val="002060"/>
                </a:solidFill>
              </a:rPr>
              <a:t>- территория субъекта Российской Федерации или ее часть, куда целенаправленно привлекаются участники Государственной программы в рамках реализации проектов переселения;</a:t>
            </a:r>
          </a:p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</a:rPr>
              <a:t>Территория приоритетного заселения</a:t>
            </a:r>
            <a:r>
              <a:rPr lang="ru-RU" sz="1800" dirty="0">
                <a:solidFill>
                  <a:srgbClr val="002060"/>
                </a:solidFill>
              </a:rPr>
              <a:t> - стратегически важная для Российской Федерации территория вселения.</a:t>
            </a:r>
          </a:p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3325" y="2352675"/>
            <a:ext cx="4703763" cy="324643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Из них территории приоритетного заселения</a:t>
            </a:r>
            <a:r>
              <a:rPr lang="ru-RU" sz="1600" u="sng" dirty="0">
                <a:solidFill>
                  <a:srgbClr val="002060"/>
                </a:solidFill>
              </a:rPr>
              <a:t>:</a:t>
            </a:r>
          </a:p>
          <a:p>
            <a:pPr>
              <a:defRPr/>
            </a:pPr>
            <a:endParaRPr lang="ru-RU" sz="1300" u="sng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1. Республика Бурятия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2. Забайкальский 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3. Камчатский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4. Приморский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5. Хабаровский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6. Амурская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7. Иркутская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8. Магаданская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9. Сахалинская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10. Еврейская автономная область</a:t>
            </a:r>
          </a:p>
        </p:txBody>
      </p:sp>
      <p:sp>
        <p:nvSpPr>
          <p:cNvPr id="48135" name="TextBox 22"/>
          <p:cNvSpPr txBox="1">
            <a:spLocks noChangeArrowheads="1"/>
          </p:cNvSpPr>
          <p:nvPr/>
        </p:nvSpPr>
        <p:spPr bwMode="auto">
          <a:xfrm>
            <a:off x="568325" y="2854325"/>
            <a:ext cx="3744913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ru-RU" sz="1600">
                <a:solidFill>
                  <a:srgbClr val="002060"/>
                </a:solidFill>
              </a:rPr>
              <a:t>Республика Бурятия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Республика Карелия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Республика Марий Эл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Республика Мордовия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/>
            </a:r>
            <a:br>
              <a:rPr lang="ru-RU" sz="1600">
                <a:solidFill>
                  <a:srgbClr val="002060"/>
                </a:solidFill>
              </a:rPr>
            </a:br>
            <a:r>
              <a:rPr lang="ru-RU" sz="1600">
                <a:solidFill>
                  <a:srgbClr val="002060"/>
                </a:solidFill>
              </a:rPr>
              <a:t>Республика Хакасия </a:t>
            </a:r>
            <a:br>
              <a:rPr lang="ru-RU" sz="1600">
                <a:solidFill>
                  <a:srgbClr val="002060"/>
                </a:solidFill>
              </a:rPr>
            </a:br>
            <a:r>
              <a:rPr lang="ru-RU" sz="1600">
                <a:solidFill>
                  <a:srgbClr val="002060"/>
                </a:solidFill>
              </a:rPr>
              <a:t>Чувашская Республика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Алтайский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Забайкальский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Камчатский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Красноярский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Пермский край;</a:t>
            </a:r>
          </a:p>
          <a:p>
            <a:r>
              <a:rPr lang="ru-RU" sz="1600">
                <a:solidFill>
                  <a:srgbClr val="002060"/>
                </a:solidFill>
              </a:rPr>
              <a:t>Приморский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Хабаровский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Архангельская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Амурская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Брянская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Волгоградская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Воронежская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Иркутская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Калининградская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Калужская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Костромская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Кемеровская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Курганская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Курская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Липецкая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Магаданская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8050" y="2884488"/>
            <a:ext cx="4321175" cy="67405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</a:rPr>
              <a:t>Мурманская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/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Нижегородская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Оренбургская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Орловская область;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Пензенская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Псковская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Ростовская область;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Сахалинская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Саратовская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Свердловская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Тамбовская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Тверская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Тульская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Ульяновская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Челябинская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Ярославской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Еврейская автономная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Ненецкий АО;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Ханты-Мансийский АО;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Ямало-Ненецкий АО</a:t>
            </a:r>
          </a:p>
          <a:p>
            <a:pPr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TextBox 13"/>
          <p:cNvSpPr txBox="1">
            <a:spLocks noChangeArrowheads="1"/>
          </p:cNvSpPr>
          <p:nvPr/>
        </p:nvSpPr>
        <p:spPr bwMode="auto">
          <a:xfrm>
            <a:off x="7600950" y="6227763"/>
            <a:ext cx="4992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</a:rPr>
              <a:t>На территориях приоритетного заселения «подъемные» составляют: </a:t>
            </a:r>
          </a:p>
          <a:p>
            <a:r>
              <a:rPr lang="ru-RU" sz="1600" b="1">
                <a:solidFill>
                  <a:srgbClr val="002060"/>
                </a:solidFill>
              </a:rPr>
              <a:t>240 тыс. руб. участнику Государственной </a:t>
            </a:r>
            <a:br>
              <a:rPr lang="ru-RU" sz="1600" b="1">
                <a:solidFill>
                  <a:srgbClr val="002060"/>
                </a:solidFill>
              </a:rPr>
            </a:br>
            <a:r>
              <a:rPr lang="ru-RU" sz="1600" b="1">
                <a:solidFill>
                  <a:srgbClr val="002060"/>
                </a:solidFill>
              </a:rPr>
              <a:t>программы, по 120 тыс. руб. каждому члену его семьи. </a:t>
            </a:r>
          </a:p>
          <a:p>
            <a:r>
              <a:rPr lang="ru-RU" sz="1600" b="1">
                <a:solidFill>
                  <a:srgbClr val="002060"/>
                </a:solidFill>
              </a:rPr>
              <a:t>В остальных субъектах Российской Федерации - 20 и 10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«Горячая линия»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Минрегиона России для соотечественников из Украины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0775" y="3360738"/>
            <a:ext cx="10752138" cy="1587500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возможность проконсультироваться об условиях и возможности участия 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 Государственной программе по оказанию содействия добровольному переселению соотечественников, проживающих за рубежом 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возможность сообщить сведения о нарушении языковых, культурных,  религиозных  и иных прав на территории Украины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29138" y="2759075"/>
            <a:ext cx="6624637" cy="285750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* прием звонков ведется с 10:00 до 17:00</a:t>
            </a:r>
          </a:p>
        </p:txBody>
      </p:sp>
      <p:sp>
        <p:nvSpPr>
          <p:cNvPr id="50181" name="Прямоугольник 29"/>
          <p:cNvSpPr>
            <a:spLocks noChangeArrowheads="1"/>
          </p:cNvSpPr>
          <p:nvPr/>
        </p:nvSpPr>
        <p:spPr bwMode="auto">
          <a:xfrm>
            <a:off x="4432300" y="5160963"/>
            <a:ext cx="470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e-mail</a:t>
            </a:r>
            <a:r>
              <a:rPr lang="ru-RU" sz="1800" b="1">
                <a:solidFill>
                  <a:srgbClr val="002060"/>
                </a:solidFill>
              </a:rPr>
              <a:t>:</a:t>
            </a:r>
            <a:r>
              <a:rPr lang="en-US" sz="1800" b="1">
                <a:solidFill>
                  <a:srgbClr val="002060"/>
                </a:solidFill>
              </a:rPr>
              <a:t> </a:t>
            </a:r>
            <a:r>
              <a:rPr lang="ru-RU" sz="1800" b="1">
                <a:solidFill>
                  <a:srgbClr val="002060"/>
                </a:solidFill>
                <a:hlinkClick r:id="rId3"/>
              </a:rPr>
              <a:t>infoukr@minregion.ru</a:t>
            </a:r>
            <a:endParaRPr lang="ru-RU" sz="1800" b="1">
              <a:solidFill>
                <a:srgbClr val="002060"/>
              </a:solidFill>
            </a:endParaRPr>
          </a:p>
        </p:txBody>
      </p:sp>
      <p:pic>
        <p:nvPicPr>
          <p:cNvPr id="50182" name="Picture 2" descr="http://cs539100.vk.me/u18058658/docs/5489d74e596e/Turisty_2.png?extra=_iBOY9lnttpi4DYMQMi-x-0IlyekUUmDFvf7VYqLvcQJ9_CcCZIAzM9_ZUH0bSZ3-4Noorns3-WdtCFP8KUZKnVZf5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4275" y="5232400"/>
            <a:ext cx="51244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Прямоугольник 11"/>
          <p:cNvSpPr>
            <a:spLocks noChangeArrowheads="1"/>
          </p:cNvSpPr>
          <p:nvPr/>
        </p:nvSpPr>
        <p:spPr bwMode="auto">
          <a:xfrm>
            <a:off x="3160713" y="1560513"/>
            <a:ext cx="6400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963"/>
              </a:lnSpc>
            </a:pPr>
            <a:r>
              <a:rPr lang="ru-RU" sz="3600" b="1">
                <a:solidFill>
                  <a:srgbClr val="002060"/>
                </a:solidFill>
              </a:rPr>
              <a:t>многоканальный*</a:t>
            </a:r>
          </a:p>
          <a:p>
            <a:pPr algn="ctr">
              <a:lnSpc>
                <a:spcPts val="1963"/>
              </a:lnSpc>
            </a:pPr>
            <a:endParaRPr lang="ru-RU" sz="3600" b="1">
              <a:solidFill>
                <a:srgbClr val="002060"/>
              </a:solidFill>
            </a:endParaRPr>
          </a:p>
          <a:p>
            <a:pPr algn="ctr">
              <a:lnSpc>
                <a:spcPts val="1963"/>
              </a:lnSpc>
            </a:pPr>
            <a:r>
              <a:rPr lang="ru-RU" sz="3600" b="1">
                <a:solidFill>
                  <a:srgbClr val="002060"/>
                </a:solidFill>
              </a:rPr>
              <a:t>8 (495) 980-25-40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386" name="Группа 11"/>
          <p:cNvGrpSpPr>
            <a:grpSpLocks/>
          </p:cNvGrpSpPr>
          <p:nvPr/>
        </p:nvGrpSpPr>
        <p:grpSpPr bwMode="auto">
          <a:xfrm>
            <a:off x="496888" y="1055688"/>
            <a:ext cx="5327650" cy="3457575"/>
            <a:chOff x="229018" y="748188"/>
            <a:chExt cx="2721903" cy="919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9018" y="764652"/>
              <a:ext cx="2721903" cy="90299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Конституция Российской Федерации</a:t>
              </a:r>
            </a:p>
            <a:p>
              <a:pPr algn="ctr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от 25 июля 2002 г. № 115-ФЗ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«О правовом положении иностранных граждан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в Российской Федерации»</a:t>
              </a:r>
              <a:br>
                <a:rPr lang="ru-RU" sz="1800" b="1" dirty="0">
                  <a:solidFill>
                    <a:srgbClr val="002060"/>
                  </a:solidFill>
                </a:rPr>
              </a:br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9018" y="748188"/>
              <a:ext cx="2721903" cy="22205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387" name="Группа 21"/>
          <p:cNvGrpSpPr>
            <a:grpSpLocks/>
          </p:cNvGrpSpPr>
          <p:nvPr/>
        </p:nvGrpSpPr>
        <p:grpSpPr bwMode="auto">
          <a:xfrm>
            <a:off x="6113463" y="4729163"/>
            <a:ext cx="6480175" cy="4248150"/>
            <a:chOff x="107504" y="736236"/>
            <a:chExt cx="2965916" cy="106403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37826"/>
              <a:ext cx="2965916" cy="10624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заявление о</a:t>
              </a:r>
              <a:r>
                <a:rPr lang="en-US" sz="1800" dirty="0">
                  <a:solidFill>
                    <a:srgbClr val="002060"/>
                  </a:solidFill>
                </a:rPr>
                <a:t> </a:t>
              </a:r>
              <a:r>
                <a:rPr lang="ru-RU" sz="1800" dirty="0">
                  <a:solidFill>
                    <a:srgbClr val="002060"/>
                  </a:solidFill>
                </a:rPr>
                <a:t>выдаче разрешения на временное </a:t>
              </a:r>
              <a:r>
                <a:rPr lang="ru-RU" sz="1600" dirty="0">
                  <a:solidFill>
                    <a:srgbClr val="002060"/>
                  </a:solidFill>
                </a:rPr>
                <a:t>проживание</a:t>
              </a:r>
              <a:r>
                <a:rPr lang="en-US" sz="1600" dirty="0">
                  <a:solidFill>
                    <a:srgbClr val="002060"/>
                  </a:solidFill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</a:rPr>
                <a:t>иностранному гражданину, прибывшему в Россию;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  4 фотографии размером 35x45 мм в черно-белом или цветном исполнении с четким изображением лица анфас</a:t>
              </a:r>
              <a:r>
                <a:rPr lang="en-US" sz="1600" dirty="0">
                  <a:solidFill>
                    <a:srgbClr val="002060"/>
                  </a:solidFill>
                </a:rPr>
                <a:t>;</a:t>
              </a:r>
              <a:endParaRPr lang="ru-RU" sz="16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  документ, удостоверяющий личность;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  миграционная карта с отметкой органа пограничного контроля </a:t>
              </a:r>
              <a:br>
                <a:rPr lang="ru-RU" sz="1600" dirty="0">
                  <a:solidFill>
                    <a:srgbClr val="002060"/>
                  </a:solidFill>
                </a:rPr>
              </a:br>
              <a:r>
                <a:rPr lang="ru-RU" sz="1600" dirty="0">
                  <a:solidFill>
                    <a:srgbClr val="002060"/>
                  </a:solidFill>
                </a:rPr>
                <a:t>о въезде в РФ или с отметкой территориального органа ФМС России </a:t>
              </a:r>
              <a:br>
                <a:rPr lang="ru-RU" sz="1600" dirty="0">
                  <a:solidFill>
                    <a:srgbClr val="002060"/>
                  </a:solidFill>
                </a:rPr>
              </a:br>
              <a:r>
                <a:rPr lang="ru-RU" sz="1600" dirty="0">
                  <a:solidFill>
                    <a:srgbClr val="002060"/>
                  </a:solidFill>
                </a:rPr>
                <a:t>о выдаче данному иностранному гражданину указанной миграционной карты;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  квитанция об уплате госпошлины </a:t>
              </a:r>
              <a:br>
                <a:rPr lang="ru-RU" sz="1600" dirty="0">
                  <a:solidFill>
                    <a:srgbClr val="002060"/>
                  </a:solidFill>
                </a:rPr>
              </a:br>
              <a:r>
                <a:rPr lang="ru-RU" sz="1600" dirty="0">
                  <a:solidFill>
                    <a:srgbClr val="002060"/>
                  </a:solidFill>
                </a:rPr>
                <a:t>за выдачу разрешения на временное проживание в размере </a:t>
              </a:r>
              <a:br>
                <a:rPr lang="ru-RU" sz="1600" dirty="0">
                  <a:solidFill>
                    <a:srgbClr val="002060"/>
                  </a:solidFill>
                </a:rPr>
              </a:br>
              <a:r>
                <a:rPr lang="ru-RU" sz="1600" dirty="0">
                  <a:solidFill>
                    <a:srgbClr val="002060"/>
                  </a:solidFill>
                </a:rPr>
                <a:t>1000 рублей.</a:t>
              </a:r>
            </a:p>
            <a:p>
              <a:pPr>
                <a:defRPr/>
              </a:pPr>
              <a:endParaRPr lang="ru-RU" sz="1600" dirty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36236"/>
              <a:ext cx="2965916" cy="21193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388" name="Группа 24"/>
          <p:cNvGrpSpPr>
            <a:grpSpLocks/>
          </p:cNvGrpSpPr>
          <p:nvPr/>
        </p:nvGrpSpPr>
        <p:grpSpPr bwMode="auto">
          <a:xfrm>
            <a:off x="6113463" y="1055688"/>
            <a:ext cx="6480175" cy="3457575"/>
            <a:chOff x="-15144" y="601544"/>
            <a:chExt cx="3038647" cy="351805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5144" y="764686"/>
              <a:ext cx="3038647" cy="335491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000"/>
                </a:lnSpc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ts val="1200"/>
                </a:lnSpc>
                <a:defRPr/>
              </a:pPr>
              <a:endParaRPr lang="en-US" sz="1200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Разрешение на временное проживание </a:t>
              </a:r>
              <a:r>
                <a:rPr lang="ru-RU" sz="1800" dirty="0">
                  <a:solidFill>
                    <a:srgbClr val="002060"/>
                  </a:solidFill>
                </a:rPr>
                <a:t>- подтверждение права иностранного гражданина или лица без гражданства временно проживать в Российской Федерации до получения вида на жительство, оформленное в виде отметки </a:t>
              </a:r>
              <a:br>
                <a:rPr lang="ru-RU" sz="1800" dirty="0">
                  <a:solidFill>
                    <a:srgbClr val="002060"/>
                  </a:solidFill>
                </a:rPr>
              </a:br>
              <a:r>
                <a:rPr lang="ru-RU" sz="1800" dirty="0">
                  <a:solidFill>
                    <a:srgbClr val="002060"/>
                  </a:solidFill>
                </a:rPr>
                <a:t>в документе, удостоверяющем личность, либо в виде документа установленной формы, выдаваемого в Российской Федерации, не имеющему документа, удостоверяющего его личность. Разрешение на временное проживание выдается сроком на 3 года.</a:t>
              </a:r>
              <a:endParaRPr lang="ru-RU" sz="1800" dirty="0">
                <a:solidFill>
                  <a:srgbClr val="002060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5144" y="601544"/>
              <a:ext cx="3038647" cy="7688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389" name="Группа 12"/>
          <p:cNvGrpSpPr>
            <a:grpSpLocks/>
          </p:cNvGrpSpPr>
          <p:nvPr/>
        </p:nvGrpSpPr>
        <p:grpSpPr bwMode="auto">
          <a:xfrm>
            <a:off x="496888" y="4729163"/>
            <a:ext cx="5327650" cy="4248150"/>
            <a:chOff x="58641" y="640540"/>
            <a:chExt cx="2834031" cy="9515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8641" y="764637"/>
              <a:ext cx="2834031" cy="82743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1800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в территориальный орган Федеральной миграционной службы  (ФМС России)</a:t>
              </a:r>
            </a:p>
            <a:p>
              <a:pPr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 algn="just"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на сайт ФМС России:</a:t>
              </a:r>
            </a:p>
            <a:p>
              <a:pPr algn="just"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  </a:t>
              </a:r>
              <a:r>
                <a:rPr lang="ru-RU" sz="1800" dirty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sz="1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в Единый портал государственных </a:t>
              </a:r>
            </a:p>
            <a:p>
              <a:pPr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и муниципальных услуг</a:t>
              </a:r>
              <a:r>
                <a:rPr lang="en-US" sz="1800" dirty="0">
                  <a:solidFill>
                    <a:srgbClr val="002060"/>
                  </a:solidFill>
                </a:rPr>
                <a:t>: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002060"/>
                  </a:solidFill>
                </a:rPr>
                <a:t>   </a:t>
              </a:r>
              <a:r>
                <a:rPr lang="ru-RU" sz="1800" dirty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sz="1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pPr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ФМС России: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ru-RU" sz="1800" b="1" dirty="0">
                  <a:solidFill>
                    <a:srgbClr val="002060"/>
                  </a:solidFill>
                </a:rPr>
                <a:t>8 (495) 636-98-98</a:t>
              </a:r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8641" y="640540"/>
              <a:ext cx="2834031" cy="1785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434" name="Группа 27"/>
          <p:cNvGrpSpPr>
            <a:grpSpLocks/>
          </p:cNvGrpSpPr>
          <p:nvPr/>
        </p:nvGrpSpPr>
        <p:grpSpPr bwMode="auto">
          <a:xfrm>
            <a:off x="496888" y="1217613"/>
            <a:ext cx="12096750" cy="7686675"/>
            <a:chOff x="107504" y="725463"/>
            <a:chExt cx="2110818" cy="310021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520"/>
              <a:ext cx="2110818" cy="306116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>
                <a:buFont typeface="Arial" pitchFamily="34" charset="0"/>
                <a:buChar char="•"/>
                <a:defRPr/>
              </a:pPr>
              <a:endParaRPr lang="ru-RU" sz="13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трудоустройство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ru-RU" sz="2800" dirty="0">
                  <a:solidFill>
                    <a:srgbClr val="002060"/>
                  </a:solidFill>
                </a:rPr>
                <a:t>без получения разрешения</a:t>
              </a:r>
              <a:r>
                <a:rPr lang="en-US" sz="2800" dirty="0">
                  <a:solidFill>
                    <a:srgbClr val="002060"/>
                  </a:solidFill>
                </a:rPr>
                <a:t>  </a:t>
              </a:r>
              <a:r>
                <a:rPr lang="ru-RU" sz="2800" dirty="0">
                  <a:solidFill>
                    <a:srgbClr val="002060"/>
                  </a:solidFill>
                </a:rPr>
                <a:t>на работу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endParaRPr lang="ru-RU" sz="2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медицинское обслуживание наравне с  гражданами Российской Федерации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endParaRPr lang="ru-RU" sz="2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социальное обеспечение наравне с гражданами Российской Федерации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r>
                <a:rPr lang="ru-RU" sz="2800" dirty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участие в Государственных программах  Российской Федерации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endParaRPr lang="ru-RU" sz="2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ru-RU" sz="2800" dirty="0">
                  <a:solidFill>
                    <a:srgbClr val="002060"/>
                  </a:solidFill>
                </a:rPr>
                <a:t>По истечении годичного срока непрерывного  проживания на территории Российской  Федерации на основе разрешения на  временное проживание возможно оформление вида на жительство.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25463"/>
              <a:ext cx="2110818" cy="34126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3600" b="1" dirty="0">
                  <a:solidFill>
                    <a:srgbClr val="002060"/>
                  </a:solidFill>
                </a:rPr>
                <a:t>Права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482" name="Группа 30"/>
          <p:cNvGrpSpPr>
            <a:grpSpLocks/>
          </p:cNvGrpSpPr>
          <p:nvPr/>
        </p:nvGrpSpPr>
        <p:grpSpPr bwMode="auto">
          <a:xfrm>
            <a:off x="496888" y="1128713"/>
            <a:ext cx="12096750" cy="7848600"/>
            <a:chOff x="-101920" y="716172"/>
            <a:chExt cx="3099005" cy="3343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01920" y="764859"/>
              <a:ext cx="3099005" cy="329447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500" dirty="0">
                  <a:solidFill>
                    <a:srgbClr val="002060"/>
                  </a:solidFill>
                </a:rPr>
                <a:t>     </a:t>
              </a:r>
            </a:p>
            <a:p>
              <a:pPr algn="just">
                <a:defRPr/>
              </a:pPr>
              <a:r>
                <a:rPr lang="en-US" sz="1700" dirty="0">
                  <a:solidFill>
                    <a:srgbClr val="002060"/>
                  </a:solidFill>
                </a:rPr>
                <a:t>     </a:t>
              </a:r>
              <a:r>
                <a:rPr lang="ru-RU" sz="1700" b="1" dirty="0">
                  <a:solidFill>
                    <a:srgbClr val="002060"/>
                  </a:solidFill>
                </a:rPr>
                <a:t>В случае если иностранный гражданин</a:t>
              </a:r>
              <a:r>
                <a:rPr lang="en-US" sz="1700" b="1" dirty="0">
                  <a:solidFill>
                    <a:srgbClr val="002060"/>
                  </a:solidFill>
                </a:rPr>
                <a:t>:</a:t>
              </a:r>
              <a:r>
                <a:rPr lang="ru-RU" sz="1700" b="1" dirty="0">
                  <a:solidFill>
                    <a:srgbClr val="002060"/>
                  </a:solidFill>
                </a:rPr>
                <a:t> </a:t>
              </a:r>
              <a:endParaRPr lang="en-US" sz="1700" b="1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Выступает за насильственное изменение основ конституционного строя Российской Федерации, иными действиями создает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угрозу безопасности Российской Федерации или граждан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Финансирует, планирует террористические (экстремистские) акты, оказывает содействие в совершении таких актов или совершает их, а равно иными действиями поддерживает террористическую (экстремистскую) деятельность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</a:t>
              </a:r>
              <a:r>
                <a:rPr lang="ru-RU" sz="1700" kern="0" dirty="0">
                  <a:solidFill>
                    <a:srgbClr val="002060"/>
                  </a:solidFill>
                </a:rPr>
                <a:t>В течение пяти лет, предшествовавших дню подачи заявления о выдаче разрешения на временное проживание, подвергался административному выдворению за пределы Российской Федерации либо депортации</a:t>
              </a:r>
              <a:r>
                <a:rPr lang="en-US" sz="1700" kern="0" dirty="0">
                  <a:solidFill>
                    <a:srgbClr val="002060"/>
                  </a:solidFill>
                </a:rPr>
                <a:t>;</a:t>
              </a:r>
              <a:endParaRPr lang="ru-RU" sz="1700" kern="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 Представил поддельные или подложные документы либо сообщил о себе заведомо ложные сведения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Осужден вступившим в законную силу приговором суда за совершение тяжкого или особо тяжкого преступления либо преступления, рецидив которого признан опасным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Имеет непогашенную или неснятую судимость за совершение тяжкого или особо тяжкого преступления на территории Российской Федерации либо за ее пределами, признаваемого таковым в соответствии с федеральным законом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Неоднократно (два и более раза) в течение одного года привлекался к административной ответственности за нарушение законодательства Российской Федерации в части обеспечения режима пребывания (проживания) иностранных граждан </a:t>
              </a: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в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Не может представить доказательств возможности содержать себя и членов своей семьи в Российской Федерации </a:t>
              </a: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в пределах прожиточного минимума, не прибегая к помощи государства, за исключением случая, если иностранный гражданин признан нетрудоспособным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По истечении трех лет со дня въезда не имеет в Российской Федерации жилого помещения на основаниях, предусмотренных законодательством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 Выехал из Российской Федерации в иностранное государство для постоянного проживания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Находится за пределами Российской Федерации более шести месяцев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Заключил брак с гражданином Российской Федерации, послуживший основанием для получения разрешения на временное проживание, и этот брак признан судом недействительным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Является больным наркоманией, либо не имеет сертификата об отсутствии у него заболевания, вызываемого вирусом иммунодефицита человека (ВИЧ-инфекции), либо страдает одним из инфекционных заболеваний, которые представляют опасность для окружающих. Перечень таких заболеваний и порядок подтверждения их наличия или отсутствия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утверждаются Правительством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.</a:t>
              </a:r>
              <a:endParaRPr lang="ru-RU" sz="17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01920" y="716172"/>
              <a:ext cx="3099005" cy="1616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Основания отказа в выдаче и аннулирования ранее выданного РВП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2530" name="Группа 11"/>
          <p:cNvGrpSpPr>
            <a:grpSpLocks/>
          </p:cNvGrpSpPr>
          <p:nvPr/>
        </p:nvGrpSpPr>
        <p:grpSpPr bwMode="auto">
          <a:xfrm>
            <a:off x="496888" y="1271588"/>
            <a:ext cx="5399087" cy="7705725"/>
            <a:chOff x="107504" y="589349"/>
            <a:chExt cx="2930234" cy="927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589349"/>
              <a:ext cx="2930234" cy="92722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от 19 февраля 1993 г. № 4528-1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sz="1800" b="1" dirty="0">
                  <a:solidFill>
                    <a:srgbClr val="002060"/>
                  </a:solidFill>
                </a:rPr>
              </a:br>
              <a:r>
                <a:rPr lang="ru-RU" sz="1800" b="1" dirty="0">
                  <a:solidFill>
                    <a:srgbClr val="002060"/>
                  </a:solidFill>
                </a:rPr>
                <a:t>о признании беженцем на территории РФ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и заявлений о предоставлении временного убежища на территории РФ»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Постановление Правительства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Российской Федерации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от 22 июля 2014 г. № 690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«О предоставлении убежища гражданам Украины на территории  Российской Федерации в упрощенном порядке»</a:t>
              </a:r>
            </a:p>
            <a:p>
              <a:pPr algn="ctr">
                <a:defRPr/>
              </a:pPr>
              <a:endParaRPr lang="ru-RU" sz="1700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700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1700" dirty="0">
                <a:solidFill>
                  <a:srgbClr val="002060"/>
                </a:solidFill>
              </a:endParaRPr>
            </a:p>
            <a:p>
              <a:pPr algn="ctr">
                <a:lnSpc>
                  <a:spcPts val="1550"/>
                </a:lnSpc>
                <a:defRPr/>
              </a:pP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589349"/>
              <a:ext cx="2930234" cy="12244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531" name="Группа 24"/>
          <p:cNvGrpSpPr>
            <a:grpSpLocks/>
          </p:cNvGrpSpPr>
          <p:nvPr/>
        </p:nvGrpSpPr>
        <p:grpSpPr bwMode="auto">
          <a:xfrm>
            <a:off x="6545263" y="1271588"/>
            <a:ext cx="6048375" cy="7705725"/>
            <a:chOff x="418137" y="795079"/>
            <a:chExt cx="2605367" cy="302853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18137" y="795079"/>
              <a:ext cx="2605367" cy="302853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000"/>
                </a:lnSpc>
                <a:defRPr/>
              </a:pPr>
              <a:r>
                <a:rPr lang="ru-RU" sz="11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18137" y="795079"/>
              <a:ext cx="2605367" cy="40742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0" y="82550"/>
            <a:ext cx="23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>
            <a:spAutoFit/>
          </a:bodyPr>
          <a:lstStyle/>
          <a:p>
            <a:pPr defTabSz="912813"/>
            <a:r>
              <a:rPr lang="ru-RU" sz="13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1700"/>
          </a:p>
        </p:txBody>
      </p:sp>
      <p:sp>
        <p:nvSpPr>
          <p:cNvPr id="25" name="TextBox 24"/>
          <p:cNvSpPr txBox="1"/>
          <p:nvPr/>
        </p:nvSpPr>
        <p:spPr>
          <a:xfrm>
            <a:off x="6713538" y="3505200"/>
            <a:ext cx="5951537" cy="424656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При приеме заявления лицу выдается справка о рассмотрении заявления. 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sz="18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Срок рассмотрения заявления - 3 рабочих дня. 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sz="18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Положительное решение -выдается свидетельство о предоставлении временного убежища на территории Российской Федерации.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Отрицательное решение -  можно  обжаловать в общем порядке. 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sz="18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Предоставляется на один год и может продлеваться ежегодно на 12 месяцев.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12"/>
          <p:cNvGrpSpPr>
            <a:grpSpLocks/>
          </p:cNvGrpSpPr>
          <p:nvPr/>
        </p:nvGrpSpPr>
        <p:grpSpPr bwMode="auto">
          <a:xfrm>
            <a:off x="496888" y="1200150"/>
            <a:ext cx="3887787" cy="7416800"/>
            <a:chOff x="12942" y="755470"/>
            <a:chExt cx="3025991" cy="11534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942" y="764605"/>
              <a:ext cx="3025991" cy="11443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1800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в территориальный орган Федеральной миграционной службы (ФМС России)</a:t>
              </a:r>
            </a:p>
            <a:p>
              <a:pPr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на сайт ФМС России:</a:t>
              </a:r>
              <a:endParaRPr lang="en-US" sz="18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1800" dirty="0">
                  <a:solidFill>
                    <a:srgbClr val="002060"/>
                  </a:solidFill>
                </a:rPr>
                <a:t>   </a:t>
              </a:r>
              <a:r>
                <a:rPr lang="en-US" sz="1800" dirty="0">
                  <a:solidFill>
                    <a:srgbClr val="002060"/>
                  </a:solidFill>
                  <a:hlinkClick r:id="rId2"/>
                </a:rPr>
                <a:t>www.fms.gov.ru</a:t>
              </a:r>
              <a:endParaRPr lang="ru-RU" sz="1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в Единый портал государственных и муниципальных услуг:</a:t>
              </a:r>
            </a:p>
            <a:p>
              <a:pPr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  </a:t>
              </a:r>
              <a:r>
                <a:rPr lang="en-US" sz="1800" dirty="0">
                  <a:solidFill>
                    <a:srgbClr val="002060"/>
                  </a:solidFill>
                  <a:hlinkClick r:id="rId3"/>
                </a:rPr>
                <a:t>www.gosuslugi.ru</a:t>
              </a:r>
              <a:endParaRPr lang="ru-RU" sz="1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 по телефону «горячей линии» </a:t>
              </a:r>
              <a:br>
                <a:rPr lang="ru-RU" sz="1800" dirty="0">
                  <a:solidFill>
                    <a:srgbClr val="002060"/>
                  </a:solidFill>
                </a:rPr>
              </a:br>
              <a:r>
                <a:rPr lang="ru-RU" sz="1800" dirty="0">
                  <a:solidFill>
                    <a:srgbClr val="002060"/>
                  </a:solidFill>
                </a:rPr>
                <a:t>ФМС России:</a:t>
              </a:r>
              <a:r>
                <a:rPr lang="ru-RU" sz="1800" b="1" dirty="0">
                  <a:solidFill>
                    <a:srgbClr val="002060"/>
                  </a:solidFill>
                </a:rPr>
                <a:t> 8 (495) 636-98-98</a:t>
              </a:r>
            </a:p>
            <a:p>
              <a:pPr marL="85709" indent="-85709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942" y="755470"/>
              <a:ext cx="3025991" cy="896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578" name="Группа 21"/>
          <p:cNvGrpSpPr>
            <a:grpSpLocks/>
          </p:cNvGrpSpPr>
          <p:nvPr/>
        </p:nvGrpSpPr>
        <p:grpSpPr bwMode="auto">
          <a:xfrm>
            <a:off x="4672013" y="1200150"/>
            <a:ext cx="7921625" cy="7561263"/>
            <a:chOff x="107639" y="735866"/>
            <a:chExt cx="2745682" cy="15252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639" y="764687"/>
              <a:ext cx="2745682" cy="14964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 Заявление о предоставлении убежища</a:t>
              </a:r>
              <a:r>
                <a:rPr lang="en-US" sz="1800" b="1" dirty="0">
                  <a:solidFill>
                    <a:srgbClr val="002060"/>
                  </a:solidFill>
                </a:rPr>
                <a:t>;</a:t>
              </a:r>
              <a:endParaRPr lang="ru-RU" sz="1800" b="1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b="1" spc="-49" dirty="0">
                  <a:solidFill>
                    <a:srgbClr val="002060"/>
                  </a:solidFill>
                </a:rPr>
                <a:t> Паспорт и/или иные документы, удостоверяющие личность*;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 4 фотографии размером 35 </a:t>
              </a:r>
              <a:r>
                <a:rPr lang="ru-RU" sz="1800" b="1" dirty="0" err="1">
                  <a:solidFill>
                    <a:srgbClr val="002060"/>
                  </a:solidFill>
                </a:rPr>
                <a:t>х</a:t>
              </a:r>
              <a:r>
                <a:rPr lang="ru-RU" sz="1800" b="1" dirty="0">
                  <a:solidFill>
                    <a:srgbClr val="002060"/>
                  </a:solidFill>
                </a:rPr>
                <a:t> 45мм в черно-белом или цветном исполнении с четким изображением лица в анфас без головного убора, </a:t>
              </a:r>
            </a:p>
            <a:p>
              <a:pPr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в том числе </a:t>
              </a:r>
              <a:br>
                <a:rPr lang="ru-RU" sz="1800" b="1" dirty="0">
                  <a:solidFill>
                    <a:srgbClr val="002060"/>
                  </a:solidFill>
                </a:rPr>
              </a:br>
              <a:r>
                <a:rPr lang="ru-RU" sz="1800" b="1" dirty="0">
                  <a:solidFill>
                    <a:srgbClr val="002060"/>
                  </a:solidFill>
                </a:rPr>
                <a:t>2 фотографии на несовершеннолетних детей, которые указаны </a:t>
              </a:r>
            </a:p>
            <a:p>
              <a:pPr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в заявлении</a:t>
              </a:r>
              <a:r>
                <a:rPr lang="en-US" sz="1800" b="1" dirty="0">
                  <a:solidFill>
                    <a:srgbClr val="002060"/>
                  </a:solidFill>
                </a:rPr>
                <a:t>;</a:t>
              </a:r>
              <a:endParaRPr lang="ru-RU" sz="1800" b="1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b="1" spc="-49" dirty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</a:t>
              </a:r>
            </a:p>
            <a:p>
              <a:pPr>
                <a:defRPr/>
              </a:pPr>
              <a:r>
                <a:rPr lang="ru-RU" sz="1800" b="1" spc="-49" dirty="0">
                  <a:solidFill>
                    <a:srgbClr val="002060"/>
                  </a:solidFill>
                </a:rPr>
                <a:t>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sz="1800" b="1" spc="-49" dirty="0">
                  <a:solidFill>
                    <a:srgbClr val="002060"/>
                  </a:solidFill>
                </a:rPr>
                <a:t>;</a:t>
              </a:r>
              <a:r>
                <a:rPr lang="ru-RU" sz="1800" b="1" spc="-49" dirty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 Документы, подтверждающие родственные отношения</a:t>
              </a:r>
              <a:r>
                <a:rPr lang="en-US" sz="1800" b="1" dirty="0">
                  <a:solidFill>
                    <a:srgbClr val="002060"/>
                  </a:solidFill>
                </a:rPr>
                <a:t>.</a:t>
              </a:r>
              <a:r>
                <a:rPr lang="ru-RU" sz="1800" b="1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endParaRPr lang="ru-RU" sz="18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1800" b="1" dirty="0">
                  <a:solidFill>
                    <a:srgbClr val="002060"/>
                  </a:solidFill>
                </a:rPr>
                <a:t>*</a:t>
              </a:r>
              <a:r>
                <a:rPr lang="ru-RU" sz="1800" dirty="0">
                  <a:solidFill>
                    <a:srgbClr val="002060"/>
                  </a:solidFill>
                </a:rPr>
                <a:t>В случае отсутствия у лица, подавшего заявление, и прибывших с ним членов  его семьи действительных документов, удостоверяющих личность, территориальный орган ФМС России  в течении срока рассмотрения заявления устанавливает личность таких лиц в порядке, предусмотренном Федеральным законом «О правовом положении иностранных граждан </a:t>
              </a:r>
            </a:p>
            <a:p>
              <a:pPr>
                <a:defRPr/>
              </a:pPr>
              <a:r>
                <a:rPr lang="ru-RU" sz="1800" dirty="0">
                  <a:solidFill>
                    <a:srgbClr val="002060"/>
                  </a:solidFill>
                </a:rPr>
                <a:t>в Российской Федерации».</a:t>
              </a:r>
            </a:p>
            <a:p>
              <a:pPr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sz="1800" dirty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  <a:defRPr/>
              </a:pPr>
              <a:endParaRPr lang="ru-RU" sz="1800" spc="-49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639" y="735866"/>
              <a:ext cx="2745682" cy="1162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5602" name="Группа 27"/>
          <p:cNvGrpSpPr>
            <a:grpSpLocks/>
          </p:cNvGrpSpPr>
          <p:nvPr/>
        </p:nvGrpSpPr>
        <p:grpSpPr bwMode="auto">
          <a:xfrm>
            <a:off x="423863" y="1128713"/>
            <a:ext cx="7129462" cy="7885112"/>
            <a:chOff x="107504" y="685465"/>
            <a:chExt cx="2916000" cy="318158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892"/>
              <a:ext cx="2916000" cy="310215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685465"/>
              <a:ext cx="2916000" cy="28760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603" name="Группа 30"/>
          <p:cNvGrpSpPr>
            <a:grpSpLocks/>
          </p:cNvGrpSpPr>
          <p:nvPr/>
        </p:nvGrpSpPr>
        <p:grpSpPr bwMode="auto">
          <a:xfrm>
            <a:off x="7696200" y="1128713"/>
            <a:ext cx="4849813" cy="7885112"/>
            <a:chOff x="107504" y="728554"/>
            <a:chExt cx="2849104" cy="313849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806906"/>
              <a:ext cx="2849104" cy="306013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82531" algn="just">
                <a:lnSpc>
                  <a:spcPts val="13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28554"/>
              <a:ext cx="2849104" cy="2754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0" y="82550"/>
            <a:ext cx="23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>
            <a:spAutoFit/>
          </a:bodyPr>
          <a:lstStyle/>
          <a:p>
            <a:pPr defTabSz="912813"/>
            <a:r>
              <a:rPr lang="ru-RU" sz="13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17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21525" y="6145213"/>
            <a:ext cx="5400675" cy="600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23" tIns="45712" rIns="91423" bIns="0" anchor="ctr">
            <a:spAutoFit/>
          </a:bodyPr>
          <a:lstStyle/>
          <a:p>
            <a:pPr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</a:t>
            </a:r>
            <a:br>
              <a:rPr lang="ru-RU" sz="1200" dirty="0"/>
            </a:br>
            <a:endParaRPr lang="ru-RU" sz="12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863" y="2497138"/>
            <a:ext cx="7200900" cy="593883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услуг переводчика и получение информации о своих правах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и  обязанностях, а также иной информации в соответствии с настоящей статьей;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содействия в оформлении документов для въезда на территорию Российской Федерации в случае, если данные лица находятся вне пределов территории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содействия в обеспечении проезда и провоза багажа к месту пребывания;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питания и пользование коммунальными услугами в центре временного размещения;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охрану представителями территориального органа федерального органа исполнительной власти по внутренним делам в центре временного размещения в целях обеспечения безопасности данных лиц;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медицинскую и лекарственную помощь;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содействия в направлении на профессиональное обучение или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в трудоустройстве;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работу по найму или предпринимательскую деятельность;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социальную защиту, в том числе социальное обеспечение;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обращение в территориальный орган федерального органа исполнительной власти, уполномоченного на осуществление функций по контролю и надзору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в сфере миграции, по месту пребывания лица и членов его семьи в целях оформления проездного документа для выезда за пределы территории Российской Федерации данных лиц и въезда их на территорию Российской Федерации.</a:t>
            </a:r>
          </a:p>
          <a:p>
            <a:pPr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200" y="2497138"/>
            <a:ext cx="4752975" cy="52927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соблюдать Конституцию Российской Федерации, настоящий Федеральный закон, другие федеральные законы и иные  нормативные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правовые акты Российской Федерации, а также законы и иные нормативные правовые акты субъектов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соблюдать установленный порядок проживания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и выполнять установленные требования санитарно-гигиенических норм проживания в месте временного содержания или центре временного размещения;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получить врачебные свидетельства о состоянии здоровья и сертификат об отсутствии ВИЧ-инфекции выдается в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Кожно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- венерологическом диспансере (КВД)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на основе обращения в лечебно-профилактические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учреждения по месту регистрации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сообщать в федеральный орган исполнительной власти, решения  о признании данных лиц беженцами.</a:t>
            </a:r>
          </a:p>
          <a:p>
            <a:pPr>
              <a:defRPr/>
            </a:pPr>
            <a:endParaRPr lang="ru-RU" sz="18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96200" y="6096000"/>
            <a:ext cx="0" cy="79216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3325" y="6096000"/>
            <a:ext cx="0" cy="79216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7650" name="Группа 11"/>
          <p:cNvGrpSpPr>
            <a:grpSpLocks/>
          </p:cNvGrpSpPr>
          <p:nvPr/>
        </p:nvGrpSpPr>
        <p:grpSpPr bwMode="auto">
          <a:xfrm>
            <a:off x="496888" y="1055688"/>
            <a:ext cx="6191250" cy="7561262"/>
            <a:chOff x="107504" y="709412"/>
            <a:chExt cx="2916000" cy="9399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669"/>
              <a:ext cx="2916000" cy="8847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09412"/>
              <a:ext cx="2916000" cy="1014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651" name="Группа 21"/>
          <p:cNvGrpSpPr>
            <a:grpSpLocks/>
          </p:cNvGrpSpPr>
          <p:nvPr/>
        </p:nvGrpSpPr>
        <p:grpSpPr bwMode="auto">
          <a:xfrm>
            <a:off x="6977063" y="1055688"/>
            <a:ext cx="5616575" cy="3816350"/>
            <a:chOff x="107504" y="759147"/>
            <a:chExt cx="2916000" cy="104736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64811"/>
              <a:ext cx="2916000" cy="104169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marL="119993" indent="-119993" algn="just">
                <a:lnSpc>
                  <a:spcPts val="899"/>
                </a:lnSpc>
                <a:defRPr/>
              </a:pPr>
              <a:endParaRPr lang="ru-RU" sz="900" spc="-49" dirty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59147"/>
              <a:ext cx="2916000" cy="21740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652" name="Группа 12"/>
          <p:cNvGrpSpPr>
            <a:grpSpLocks/>
          </p:cNvGrpSpPr>
          <p:nvPr/>
        </p:nvGrpSpPr>
        <p:grpSpPr bwMode="auto">
          <a:xfrm>
            <a:off x="6977063" y="5016500"/>
            <a:ext cx="5616575" cy="3600450"/>
            <a:chOff x="107504" y="764704"/>
            <a:chExt cx="2931429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7504" y="764704"/>
              <a:ext cx="2931429" cy="884670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07504" y="764704"/>
              <a:ext cx="2931429" cy="12794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8325" y="2203450"/>
            <a:ext cx="5688013" cy="583723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Федеральный закон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 31 мая 2002 г. № 62-ФЗ 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 гражданстве Российской Федерации»</a:t>
            </a:r>
          </a:p>
          <a:p>
            <a:pPr algn="ctr">
              <a:defRPr/>
            </a:pPr>
            <a:endParaRPr lang="ru-RU" sz="1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Указ Президента Российской Федерации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14 ноября 2002 г. № 1325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Положения о порядке рассмотрения вопросов гражданства Российской Федерации»</a:t>
            </a:r>
          </a:p>
          <a:p>
            <a:pPr algn="ctr">
              <a:defRPr/>
            </a:pPr>
            <a:endParaRPr lang="ru-RU" sz="1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Приказ  ФМС России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30 ноября 2012 г. № 391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административного регламента федеральной миграционной службы по предоставлению государственной услуги по выдаче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 замене паспорта гражданина Российской Федерации, удостоверяющего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личность гражданина Российской Федерации»</a:t>
            </a:r>
          </a:p>
          <a:p>
            <a:pPr>
              <a:defRPr/>
            </a:pPr>
            <a:endParaRPr lang="ru-RU" sz="1200" dirty="0"/>
          </a:p>
          <a:p>
            <a:pPr>
              <a:lnSpc>
                <a:spcPts val="1600"/>
              </a:lnSpc>
              <a:defRPr/>
            </a:pPr>
            <a:endParaRPr lang="ru-RU" sz="1200" dirty="0"/>
          </a:p>
          <a:p>
            <a:pPr>
              <a:defRPr/>
            </a:pPr>
            <a:endParaRPr lang="ru-RU" sz="12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8863" y="5357813"/>
            <a:ext cx="4968875" cy="347503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marL="85709" indent="-85709">
              <a:lnSpc>
                <a:spcPct val="90000"/>
              </a:lnSpc>
              <a:defRPr/>
            </a:pPr>
            <a:endParaRPr lang="ru-RU" sz="12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в территориальный орган Федеральной миграционной службы (ФМС России)</a:t>
            </a:r>
          </a:p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на сайт ФМС России: 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3"/>
              </a:rPr>
              <a:t>www.fms.gov.ru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в Единый портал государственных </a:t>
            </a:r>
            <a:br>
              <a:rPr lang="ru-RU" sz="1800" dirty="0">
                <a:solidFill>
                  <a:srgbClr val="002060"/>
                </a:solidFill>
                <a:latin typeface="+mn-lt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</a:rPr>
              <a:t>и муниципальных услуг: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4"/>
              </a:rPr>
              <a:t>www.gosuslugi.ru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8 (495) 636-98-98</a:t>
            </a:r>
          </a:p>
          <a:p>
            <a:pPr>
              <a:defRPr/>
            </a:pPr>
            <a:endParaRPr lang="ru-RU" sz="11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8863" y="2008188"/>
            <a:ext cx="4968875" cy="19399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endParaRPr lang="ru-RU" sz="1200" dirty="0">
              <a:latin typeface="+mn-lt"/>
            </a:endParaRPr>
          </a:p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Необходимый перечень документов зависит </a:t>
            </a:r>
            <a:br>
              <a:rPr lang="ru-RU" sz="1800" dirty="0">
                <a:solidFill>
                  <a:srgbClr val="002060"/>
                </a:solidFill>
                <a:latin typeface="+mn-lt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</a:rPr>
              <a:t>от статьи Федерального закона от 31 мая 2002 г. № 62-ФЗ № «О гражданстве Российской Федерации»,  по которой предоставляется гражданство Российской Федерации.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9698" name="Группа 27"/>
          <p:cNvGrpSpPr>
            <a:grpSpLocks/>
          </p:cNvGrpSpPr>
          <p:nvPr/>
        </p:nvGrpSpPr>
        <p:grpSpPr bwMode="auto">
          <a:xfrm>
            <a:off x="496888" y="1128713"/>
            <a:ext cx="4824412" cy="7885112"/>
            <a:chOff x="107504" y="764704"/>
            <a:chExt cx="2916000" cy="31023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6000" cy="22672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699" name="Группа 30"/>
          <p:cNvGrpSpPr>
            <a:grpSpLocks/>
          </p:cNvGrpSpPr>
          <p:nvPr/>
        </p:nvGrpSpPr>
        <p:grpSpPr bwMode="auto">
          <a:xfrm>
            <a:off x="5464175" y="1128713"/>
            <a:ext cx="7129463" cy="7885112"/>
            <a:chOff x="107504" y="764703"/>
            <a:chExt cx="3046566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764703"/>
              <a:ext cx="3046566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82531" algn="just">
                <a:lnSpc>
                  <a:spcPts val="1300"/>
                </a:lnSpc>
                <a:defRPr/>
              </a:pPr>
              <a:endParaRPr lang="ru-RU" sz="13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64703"/>
              <a:ext cx="3046566" cy="22672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7938" y="1738313"/>
            <a:ext cx="5472113" cy="70834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lnSpc>
                <a:spcPts val="1900"/>
              </a:lnSpc>
              <a:defRPr/>
            </a:pPr>
            <a:endParaRPr lang="ru-RU" sz="12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на жизнь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на государственную охрану достоинства личности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на медицинское обслуживание наравне  с гражданами Российской Федерации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на свободу и личную неприкосновенность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на частную жизнь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Неприкосновенность жилища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Национальная принадлежность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Свобода передвижений и места жительства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Свобода совести и вероисповедания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Свобода мысли и слова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защищать свои права и свободы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на рассмотрение дела в суде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на получение квалифицированной юридической помощи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Презумпция невиновности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не свидетельствовать против себя </a:t>
            </a:r>
          </a:p>
          <a:p>
            <a:pPr marL="639965" lvl="1" indent="0"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и своих родственников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Право на возмещение вреда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.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lnSpc>
                <a:spcPts val="1700"/>
              </a:lnSpc>
              <a:defRPr/>
            </a:pPr>
            <a:endParaRPr lang="ru-RU" sz="1200" dirty="0">
              <a:latin typeface="+mn-lt"/>
            </a:endParaRPr>
          </a:p>
          <a:p>
            <a:pPr marL="639965" lvl="1" indent="0">
              <a:lnSpc>
                <a:spcPts val="1700"/>
              </a:lnSpc>
              <a:defRPr/>
            </a:pPr>
            <a:endParaRPr lang="ru-RU" sz="1200" dirty="0">
              <a:latin typeface="+mn-lt"/>
            </a:endParaRPr>
          </a:p>
          <a:p>
            <a:pPr>
              <a:lnSpc>
                <a:spcPts val="1700"/>
              </a:lnSpc>
              <a:defRPr/>
            </a:pP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08638" y="1970088"/>
            <a:ext cx="6913562" cy="7294562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Каждый должен соблюдать Конституцию Российской Федерации 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и законы, уважать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права и свободы других лиц, нести иные установленные законом обязанности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Незнание официально опубликованного закона не освобождает 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от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ответственности за его несоблюдение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Основное общее образование обязательно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Родители или лица, их заменяющие, должны обеспечить получение детьми основного общего образования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Каждый обязан сохранять природу и окружающую среду, бережно относиться к животному и растительному миру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Каждый обязан заботиться о сохранении исторического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и культурного наследия,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беречь памятники истории, культуры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и природы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Каждый обязан платить законно установленные налоги и сборы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Граждане Российской Федерации в соответствии с федеральным законом участвуют в осуществлении правосудия в качестве народных или присяжных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заседателей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Защита Отечества является долгом граждан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Граждане Российской Федерации несут военную службу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в соответствии с федеральным законом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;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 Никто не должен быть принужден к исполнению обязанностей,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не предусмотренных Конституцией Российской Федерации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и законом.</a:t>
            </a:r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8067</TotalTime>
  <Words>3578</Words>
  <Application>Microsoft Office PowerPoint</Application>
  <PresentationFormat>A3 Paper (297x420 mm)</PresentationFormat>
  <Paragraphs>497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Alexey.Khots</dc:creator>
  <cp:lastModifiedBy>markevich-nv</cp:lastModifiedBy>
  <cp:revision>905</cp:revision>
  <dcterms:created xsi:type="dcterms:W3CDTF">2012-11-16T11:55:46Z</dcterms:created>
  <dcterms:modified xsi:type="dcterms:W3CDTF">2014-08-19T03:27:19Z</dcterms:modified>
</cp:coreProperties>
</file>